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a202b251aa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a202b251aa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a202b251aa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a202b251aa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a202b251aa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a202b251aa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a202b251a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a202b251a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202b251aa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a202b251aa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a202b251aa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a202b251aa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a202b251a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a202b251a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a202b251aa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a202b251a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b66a698a6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b66a698a6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a202b251aa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a202b251aa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799f30df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799f30df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a202b251aa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a202b251aa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a202b251aa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a202b251aa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a202b251aa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a202b251aa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a202b251a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a202b251a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a202b251aa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a202b251aa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66a698a6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66a698a6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66a698a6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66a698a6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799f30df3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799f30df3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a202b251a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a202b251a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799f30df3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a799f30df3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a202b251aa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a202b251a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799f30df3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799f30df3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95d2qazDgm4" TargetMode="External"/><Relationship Id="rId5" Type="http://schemas.openxmlformats.org/officeDocument/2006/relationships/image" Target="../media/image1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y16Y4p7hJOE" TargetMode="External"/><Relationship Id="rId5" Type="http://schemas.openxmlformats.org/officeDocument/2006/relationships/image" Target="../media/image1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NlQyATqkAQs" TargetMode="External"/><Relationship Id="rId5" Type="http://schemas.openxmlformats.org/officeDocument/2006/relationships/image" Target="../media/image2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HdwKpH1Eeso" TargetMode="External"/><Relationship Id="rId5" Type="http://schemas.openxmlformats.org/officeDocument/2006/relationships/image" Target="../media/image2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Y4uIf2icFVA" TargetMode="External"/><Relationship Id="rId5" Type="http://schemas.openxmlformats.org/officeDocument/2006/relationships/image" Target="../media/image1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HdwKpH1Eeso" TargetMode="External"/><Relationship Id="rId5" Type="http://schemas.openxmlformats.org/officeDocument/2006/relationships/image" Target="../media/image20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4F2oVHJ4paU" TargetMode="External"/><Relationship Id="rId5" Type="http://schemas.openxmlformats.org/officeDocument/2006/relationships/image" Target="../media/image2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dE_Jj8bM_Rk" TargetMode="External"/><Relationship Id="rId5" Type="http://schemas.openxmlformats.org/officeDocument/2006/relationships/image" Target="../media/image25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9FQFjRHE-F4" TargetMode="External"/><Relationship Id="rId5" Type="http://schemas.openxmlformats.org/officeDocument/2006/relationships/image" Target="../media/image1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youtube.com/shorts/dmXbFRPK5WM" TargetMode="External"/><Relationship Id="rId4" Type="http://schemas.openxmlformats.org/officeDocument/2006/relationships/hyperlink" Target="https://youtube.com/shorts/dmXbFRPK5WM" TargetMode="External"/><Relationship Id="rId10" Type="http://schemas.openxmlformats.org/officeDocument/2006/relationships/image" Target="../media/image4.png"/><Relationship Id="rId9" Type="http://schemas.openxmlformats.org/officeDocument/2006/relationships/hyperlink" Target="https://docs.google.com/spreadsheets/d/1I1JB_p_y_CD-Xy7ps3DPV9UXyCh1gM_OUZ1ba9dsSzI/edit?usp=sharing" TargetMode="External"/><Relationship Id="rId5" Type="http://schemas.openxmlformats.org/officeDocument/2006/relationships/hyperlink" Target="https://youtu.be/NU7M4vYxY-Q" TargetMode="External"/><Relationship Id="rId6" Type="http://schemas.openxmlformats.org/officeDocument/2006/relationships/hyperlink" Target="https://youtu.be/95d2qazDgm4" TargetMode="External"/><Relationship Id="rId7" Type="http://schemas.openxmlformats.org/officeDocument/2006/relationships/hyperlink" Target="https://youtu.be/4F2oVHJ4paU" TargetMode="External"/><Relationship Id="rId8" Type="http://schemas.openxmlformats.org/officeDocument/2006/relationships/hyperlink" Target="https://youtu.be/iDzsxkp1jtQ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68L4uUlwQxY" TargetMode="External"/><Relationship Id="rId5" Type="http://schemas.openxmlformats.org/officeDocument/2006/relationships/image" Target="../media/image24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WsOD6p24HcM" TargetMode="External"/><Relationship Id="rId5" Type="http://schemas.openxmlformats.org/officeDocument/2006/relationships/image" Target="../media/image22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iDzsxkp1jtQ" TargetMode="External"/><Relationship Id="rId5" Type="http://schemas.openxmlformats.org/officeDocument/2006/relationships/image" Target="../media/image16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15.png"/><Relationship Id="rId7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dmXbFRPK5WM" TargetMode="External"/><Relationship Id="rId5" Type="http://schemas.openxmlformats.org/officeDocument/2006/relationships/image" Target="../media/image2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jpg"/><Relationship Id="rId10" Type="http://schemas.openxmlformats.org/officeDocument/2006/relationships/hyperlink" Target="http://www.youtube.com/watch?v=hyDNpTWgIU4" TargetMode="External"/><Relationship Id="rId13" Type="http://schemas.openxmlformats.org/officeDocument/2006/relationships/image" Target="../media/image19.jpg"/><Relationship Id="rId12" Type="http://schemas.openxmlformats.org/officeDocument/2006/relationships/hyperlink" Target="http://www.youtube.com/watch?v=Ct1dU3CkoTE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LJm0UFey3tk" TargetMode="External"/><Relationship Id="rId9" Type="http://schemas.openxmlformats.org/officeDocument/2006/relationships/image" Target="../media/image3.jpg"/><Relationship Id="rId15" Type="http://schemas.openxmlformats.org/officeDocument/2006/relationships/image" Target="../media/image9.jpg"/><Relationship Id="rId14" Type="http://schemas.openxmlformats.org/officeDocument/2006/relationships/hyperlink" Target="http://www.youtube.com/watch?v=2UOdT-Ygb2E" TargetMode="External"/><Relationship Id="rId5" Type="http://schemas.openxmlformats.org/officeDocument/2006/relationships/image" Target="../media/image6.jpg"/><Relationship Id="rId6" Type="http://schemas.openxmlformats.org/officeDocument/2006/relationships/hyperlink" Target="http://www.youtube.com/watch?v=b-4O4PXaKqU" TargetMode="External"/><Relationship Id="rId7" Type="http://schemas.openxmlformats.org/officeDocument/2006/relationships/image" Target="../media/image17.jpg"/><Relationship Id="rId8" Type="http://schemas.openxmlformats.org/officeDocument/2006/relationships/hyperlink" Target="http://www.youtube.com/watch?v=dkdzVvveI0Q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hyperlink" Target="http://www.youtube.com/watch?v=NU7M4vYxY-Q" TargetMode="External"/><Relationship Id="rId5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52025" y="2789425"/>
            <a:ext cx="8520600" cy="10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AHSBCA Clinic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06900" y="41159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Dec. 3, 2022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Infield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1450" y="204825"/>
            <a:ext cx="6858000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>
            <p:ph type="title"/>
          </p:nvPr>
        </p:nvSpPr>
        <p:spPr>
          <a:xfrm>
            <a:off x="311700" y="150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Group (Cut Drill)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2"/>
          <p:cNvSpPr txBox="1"/>
          <p:nvPr>
            <p:ph idx="1" type="body"/>
          </p:nvPr>
        </p:nvSpPr>
        <p:spPr>
          <a:xfrm>
            <a:off x="311700" y="1159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Outfield Cut Throws Focus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Loud Target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Short/Intermediate Throwing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Short Tech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Shorter Throw for the infielder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“Step(to the ball)-Catch-Throw”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Find the arm slot for throw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Corner INF ONLY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Middle INF use as well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Long Tech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Longer throw for the infielder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“Step(with the ball)-Catch-Throw”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Middle INF ONLY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2" title="Cut Drill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80425" y="10274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311700" y="150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Group (Triangle Drill)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3"/>
          <p:cNvSpPr txBox="1"/>
          <p:nvPr>
            <p:ph idx="1" type="body"/>
          </p:nvPr>
        </p:nvSpPr>
        <p:spPr>
          <a:xfrm>
            <a:off x="0" y="819150"/>
            <a:ext cx="438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Infielding and </a:t>
            </a:r>
            <a:r>
              <a:rPr lang="en" sz="1700"/>
              <a:t>Throwing Focus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Moderate working to intense throwing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Prep Steps or NO ROLL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Misplay NO ROTATION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Wrong roll NO ROTATION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Plays progress to above 90 ft.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Cone distance is 3B to cones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Complete throwing progression.</a:t>
            </a:r>
            <a:endParaRPr sz="1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Rounds = 3 min(5 rds = 15 min total)</a:t>
            </a:r>
            <a:endParaRPr sz="17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Rd 1 = 20-25 ft. “Baby” Backhand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Rd 2 = 40-50 ft. “Fast One”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Rd 3 = 60 -70 ft. “Extended” Backhand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Rd 4 = 90 ft. “Regular”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Rd 5 = 90 ft. “Slow Roller”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Roller catches </a:t>
            </a:r>
            <a:r>
              <a:rPr lang="en" sz="1300"/>
              <a:t>exchange</a:t>
            </a:r>
            <a:r>
              <a:rPr lang="en" sz="1300"/>
              <a:t> throw, then runs Full speed at fielder.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When roller catches, fielder runs full speed at roller.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/>
          <p:nvPr>
            <p:ph type="title"/>
          </p:nvPr>
        </p:nvSpPr>
        <p:spPr>
          <a:xfrm>
            <a:off x="896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Group (Triangle Drill)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4"/>
          <p:cNvSpPr txBox="1"/>
          <p:nvPr>
            <p:ph idx="1" type="body"/>
          </p:nvPr>
        </p:nvSpPr>
        <p:spPr>
          <a:xfrm>
            <a:off x="0" y="819150"/>
            <a:ext cx="438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“Baby” Backhand</a:t>
            </a:r>
            <a:endParaRPr/>
          </a:p>
        </p:txBody>
      </p:sp>
      <p:pic>
        <p:nvPicPr>
          <p:cNvPr id="149" name="Google Shape;14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 title="Triangle &quot;Baby&quot; Backhand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16075" y="883175"/>
            <a:ext cx="5446650" cy="408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/>
          <p:nvPr>
            <p:ph type="title"/>
          </p:nvPr>
        </p:nvSpPr>
        <p:spPr>
          <a:xfrm>
            <a:off x="896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Group (Triangle Drill)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5"/>
          <p:cNvSpPr txBox="1"/>
          <p:nvPr>
            <p:ph idx="1" type="body"/>
          </p:nvPr>
        </p:nvSpPr>
        <p:spPr>
          <a:xfrm>
            <a:off x="0" y="819150"/>
            <a:ext cx="438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“Fast One” </a:t>
            </a:r>
            <a:endParaRPr/>
          </a:p>
        </p:txBody>
      </p:sp>
      <p:pic>
        <p:nvPicPr>
          <p:cNvPr id="157" name="Google Shape;15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5" title="Triangle Fast &quot;1&quot;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93075" y="909525"/>
            <a:ext cx="5432150" cy="407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/>
          <p:nvPr>
            <p:ph type="title"/>
          </p:nvPr>
        </p:nvSpPr>
        <p:spPr>
          <a:xfrm>
            <a:off x="896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Group (Triangle Drill)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6"/>
          <p:cNvSpPr txBox="1"/>
          <p:nvPr>
            <p:ph idx="1" type="body"/>
          </p:nvPr>
        </p:nvSpPr>
        <p:spPr>
          <a:xfrm>
            <a:off x="0" y="819150"/>
            <a:ext cx="438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“Extended” Backhand </a:t>
            </a:r>
            <a:endParaRPr/>
          </a:p>
        </p:txBody>
      </p:sp>
      <p:pic>
        <p:nvPicPr>
          <p:cNvPr id="165" name="Google Shape;16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6" title="Triangle Slow Roll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56875" y="860975"/>
            <a:ext cx="5498450" cy="41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896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Group (Triangle Drill)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7"/>
          <p:cNvSpPr txBox="1"/>
          <p:nvPr>
            <p:ph idx="1" type="body"/>
          </p:nvPr>
        </p:nvSpPr>
        <p:spPr>
          <a:xfrm>
            <a:off x="0" y="819150"/>
            <a:ext cx="438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“Regular” </a:t>
            </a:r>
            <a:endParaRPr/>
          </a:p>
        </p:txBody>
      </p:sp>
      <p:pic>
        <p:nvPicPr>
          <p:cNvPr id="173" name="Google Shape;17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7" title="Triangle &quot;Regular&quot;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19850" y="819150"/>
            <a:ext cx="5343050" cy="400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/>
          <p:nvPr>
            <p:ph type="title"/>
          </p:nvPr>
        </p:nvSpPr>
        <p:spPr>
          <a:xfrm>
            <a:off x="896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Group (Triangle Drill)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8"/>
          <p:cNvSpPr txBox="1"/>
          <p:nvPr>
            <p:ph idx="1" type="body"/>
          </p:nvPr>
        </p:nvSpPr>
        <p:spPr>
          <a:xfrm>
            <a:off x="0" y="819150"/>
            <a:ext cx="438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“Slow Roller” </a:t>
            </a:r>
            <a:endParaRPr/>
          </a:p>
        </p:txBody>
      </p:sp>
      <p:pic>
        <p:nvPicPr>
          <p:cNvPr id="181" name="Google Shape;18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8" title="Triangle Slow Roll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83325" y="900000"/>
            <a:ext cx="4458000" cy="33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>
            <p:ph type="title"/>
          </p:nvPr>
        </p:nvSpPr>
        <p:spPr>
          <a:xfrm>
            <a:off x="311700" y="150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Group (Bucket Feeds)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9"/>
          <p:cNvSpPr txBox="1"/>
          <p:nvPr>
            <p:ph idx="1" type="body"/>
          </p:nvPr>
        </p:nvSpPr>
        <p:spPr>
          <a:xfrm>
            <a:off x="67475" y="1019250"/>
            <a:ext cx="450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Double Play Focus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intense throwing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“Feeds and Turns”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Rounds = 1 bucket of 36 balls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Rd 1 = 3B - 2B - 1B - Bucket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Rd 2 = SS - 2B - 1B - Bucket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Rd 3 = 2B - SS - 1B - Bucket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Rd4 = 1B - SS/2B - 1B (other 1B) - Bucket 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9" name="Google Shape;18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9" title="Triangle Feeds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17400" y="11535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type="title"/>
          </p:nvPr>
        </p:nvSpPr>
        <p:spPr>
          <a:xfrm>
            <a:off x="607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Routines:  Team (Round 1)  </a:t>
            </a:r>
            <a:endParaRPr/>
          </a:p>
        </p:txBody>
      </p:sp>
      <p:sp>
        <p:nvSpPr>
          <p:cNvPr id="196" name="Google Shape;196;p30"/>
          <p:cNvSpPr txBox="1"/>
          <p:nvPr>
            <p:ph idx="1" type="body"/>
          </p:nvPr>
        </p:nvSpPr>
        <p:spPr>
          <a:xfrm>
            <a:off x="60775" y="671050"/>
            <a:ext cx="3669300" cy="17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Machine Fungo (2 Man)</a:t>
            </a:r>
            <a:endParaRPr sz="1500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Hack Attack JR at home 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OR Coach </a:t>
            </a:r>
            <a:endParaRPr sz="1300"/>
          </a:p>
          <a:p>
            <a:pPr indent="-285750" lvl="1" marL="914400" rtl="0" algn="l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 sz="900"/>
              <a:t>3B/2B (right side)</a:t>
            </a:r>
            <a:endParaRPr sz="900"/>
          </a:p>
          <a:p>
            <a:pPr indent="-285750" lvl="1" marL="914400" rtl="0" algn="l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 sz="900"/>
              <a:t>SS/1B (left side)</a:t>
            </a:r>
            <a:endParaRPr sz="9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2 rounds = 7 mins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Bucket at 1B and 2B</a:t>
            </a:r>
            <a:endParaRPr sz="13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Rd 1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“Left Side 2, Right Side 1”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SS/1B feed 2B (pitcher)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3B/2B throw 1B (1B cover)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Rd 2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“Left Side 1, Right Side 2”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SS/1B throw 1B (1B/pitcher cover)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3B/2B feed 2B (pitcher)</a:t>
            </a:r>
            <a:endParaRPr sz="11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97" name="Google Shape;19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0" title="Machine Fungo:  3B/2B = 1, SS/1B = DP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48700" y="920200"/>
            <a:ext cx="5216626" cy="391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/>
          <p:nvPr>
            <p:ph type="title"/>
          </p:nvPr>
        </p:nvSpPr>
        <p:spPr>
          <a:xfrm>
            <a:off x="607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Routines:  Team (Round 1)  </a:t>
            </a:r>
            <a:endParaRPr/>
          </a:p>
        </p:txBody>
      </p:sp>
      <p:sp>
        <p:nvSpPr>
          <p:cNvPr id="204" name="Google Shape;204;p31"/>
          <p:cNvSpPr txBox="1"/>
          <p:nvPr>
            <p:ph idx="1" type="body"/>
          </p:nvPr>
        </p:nvSpPr>
        <p:spPr>
          <a:xfrm>
            <a:off x="60775" y="671050"/>
            <a:ext cx="3669300" cy="17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Machine Fungo (2 Man)</a:t>
            </a:r>
            <a:endParaRPr sz="1500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Hack Attack JR at home 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OR Coach </a:t>
            </a:r>
            <a:endParaRPr sz="1300"/>
          </a:p>
          <a:p>
            <a:pPr indent="-285750" lvl="1" marL="914400" rtl="0" algn="l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 sz="900"/>
              <a:t>3B/2B (right side)</a:t>
            </a:r>
            <a:endParaRPr sz="900"/>
          </a:p>
          <a:p>
            <a:pPr indent="-285750" lvl="1" marL="914400" rtl="0" algn="l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 sz="900"/>
              <a:t>SS/1B (left side)</a:t>
            </a:r>
            <a:endParaRPr sz="9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2 rounds = 7 mins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Bucket at 1B and 2B</a:t>
            </a:r>
            <a:endParaRPr sz="13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Rd 1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“Left Side 2, Right Side 1”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SS/1B feed 2B (pitcher)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3B/2B throw 1B (1B cover)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Rd 2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“Left Side 1, Right Side 2”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SS/1B throw 1B (1B/pitcher cover)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3B/2B feed 2B (pitcher)</a:t>
            </a:r>
            <a:endParaRPr sz="11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05" name="Google Shape;20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1" title="Two Man fungo Left = 2, Right = 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57575" y="927600"/>
            <a:ext cx="5196900" cy="389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44475" y="42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88275" y="535350"/>
            <a:ext cx="8772900" cy="407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Prep and Field </a:t>
            </a:r>
            <a:r>
              <a:rPr lang="en" sz="1400"/>
              <a:t>Technique</a:t>
            </a:r>
            <a:endParaRPr sz="14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Middle Infield (SS/2B)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Corner Infield (1B/3B)</a:t>
            </a:r>
            <a:endParaRPr sz="1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Practice Routes</a:t>
            </a:r>
            <a:endParaRPr sz="14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Skill and Drill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/>
              <a:t>Picks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/>
              <a:t>Cone Ground Balls (Footwork)</a:t>
            </a:r>
            <a:endParaRPr sz="1000"/>
          </a:p>
          <a:p>
            <a:pPr indent="-292100" lvl="3" marL="18288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Middle Infielder (SS/2B)</a:t>
            </a:r>
            <a:endParaRPr sz="1000"/>
          </a:p>
          <a:p>
            <a:pPr indent="-292100" lvl="3" marL="18288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Corner Infielder (1B/3B)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L Drill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Group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Cut Drill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/>
              <a:t>Triangle Drill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Bucket Feeds</a:t>
            </a:r>
            <a:r>
              <a:rPr lang="en" sz="1000"/>
              <a:t> 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/>
              <a:t>Bucket Feeds and Turns</a:t>
            </a:r>
            <a:endParaRPr sz="10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/>
              <a:t>Team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/>
              <a:t>Fungo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4 corners</a:t>
            </a:r>
            <a:endParaRPr sz="1000"/>
          </a:p>
          <a:p>
            <a:pPr indent="-292100" lvl="2" marL="1371600" rtl="0" algn="l">
              <a:spcBef>
                <a:spcPts val="0"/>
              </a:spcBef>
              <a:spcAft>
                <a:spcPts val="0"/>
              </a:spcAft>
              <a:buSzPts val="1000"/>
              <a:buChar char="■"/>
            </a:pPr>
            <a:r>
              <a:rPr lang="en" sz="1000"/>
              <a:t>Situational Fungo (Competition)</a:t>
            </a:r>
            <a:endParaRPr sz="10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Practice Schedule</a:t>
            </a:r>
            <a:endParaRPr sz="1400"/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SzPts val="1000"/>
              <a:buChar char="○"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Organization</a:t>
            </a:r>
            <a:endParaRPr sz="1000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13716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600325" y="164150"/>
            <a:ext cx="2083075" cy="67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2"/>
          <p:cNvSpPr txBox="1"/>
          <p:nvPr>
            <p:ph type="title"/>
          </p:nvPr>
        </p:nvSpPr>
        <p:spPr>
          <a:xfrm>
            <a:off x="607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Routines:  Team (Round 2) </a:t>
            </a:r>
            <a:endParaRPr/>
          </a:p>
        </p:txBody>
      </p:sp>
      <p:sp>
        <p:nvSpPr>
          <p:cNvPr id="212" name="Google Shape;212;p32"/>
          <p:cNvSpPr txBox="1"/>
          <p:nvPr>
            <p:ph idx="1" type="body"/>
          </p:nvPr>
        </p:nvSpPr>
        <p:spPr>
          <a:xfrm>
            <a:off x="60775" y="671050"/>
            <a:ext cx="3669300" cy="17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Machine Fungo (2 Man)</a:t>
            </a:r>
            <a:endParaRPr sz="1500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Hack Attack JR at home 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OR Coach </a:t>
            </a:r>
            <a:endParaRPr sz="1300"/>
          </a:p>
          <a:p>
            <a:pPr indent="-285750" lvl="1" marL="914400" rtl="0" algn="l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 sz="900"/>
              <a:t>3B/2B (right side)</a:t>
            </a:r>
            <a:endParaRPr sz="900"/>
          </a:p>
          <a:p>
            <a:pPr indent="-285750" lvl="1" marL="914400" rtl="0" algn="l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 sz="900"/>
              <a:t>SS/1B (left side)</a:t>
            </a:r>
            <a:endParaRPr sz="9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2 rounds = 7 mins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Bucket at 1B and 2B</a:t>
            </a:r>
            <a:endParaRPr sz="13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Rd 1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“Left Side 2, Right Side 1”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SS/1B feed 2B (pitcher)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3B/2B throw 1B (1B cover)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Rd 2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“Left Side 1, Right Side 2”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SS/1B throw 1B (1B/pitcher cover)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3B/2B feed 2B (pitcher)</a:t>
            </a:r>
            <a:endParaRPr sz="11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13" name="Google Shape;21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32" title="Machine Fungo: 3B/2B - DP, SS/1B - 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43575" y="775200"/>
            <a:ext cx="5637800" cy="422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3"/>
          <p:cNvSpPr txBox="1"/>
          <p:nvPr>
            <p:ph type="title"/>
          </p:nvPr>
        </p:nvSpPr>
        <p:spPr>
          <a:xfrm>
            <a:off x="607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Routines:  Team (Round 2) </a:t>
            </a:r>
            <a:endParaRPr/>
          </a:p>
        </p:txBody>
      </p:sp>
      <p:sp>
        <p:nvSpPr>
          <p:cNvPr id="220" name="Google Shape;220;p33"/>
          <p:cNvSpPr txBox="1"/>
          <p:nvPr>
            <p:ph idx="1" type="body"/>
          </p:nvPr>
        </p:nvSpPr>
        <p:spPr>
          <a:xfrm>
            <a:off x="60775" y="671050"/>
            <a:ext cx="3669300" cy="17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Machine Fungo (2 Man)</a:t>
            </a:r>
            <a:endParaRPr sz="1500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Hack Attack JR at home 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OR Coach </a:t>
            </a:r>
            <a:endParaRPr sz="1300"/>
          </a:p>
          <a:p>
            <a:pPr indent="-285750" lvl="1" marL="914400" rtl="0" algn="l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 sz="900"/>
              <a:t>3B/2B (right side)</a:t>
            </a:r>
            <a:endParaRPr sz="900"/>
          </a:p>
          <a:p>
            <a:pPr indent="-285750" lvl="1" marL="914400" rtl="0" algn="l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 sz="900"/>
              <a:t>SS/1B (left side)</a:t>
            </a:r>
            <a:endParaRPr sz="9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2 rounds = 7 mins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Bucket at 1B and 2B</a:t>
            </a:r>
            <a:endParaRPr sz="13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Rd 1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“Left Side 2, Right Side 1”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SS/1B feed 2B (pitcher)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3B/2B throw 1B (1B cover)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Rd 2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“Left Side 1, Right Side 2”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SS/1B throw 1B (1B/pitcher cover)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3B/2B feed 2B (pitcher)</a:t>
            </a:r>
            <a:endParaRPr sz="11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21" name="Google Shape;22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33" title="Two Man Fungo Left = 1 Right = 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84350" y="898000"/>
            <a:ext cx="5265974" cy="394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4"/>
          <p:cNvSpPr txBox="1"/>
          <p:nvPr>
            <p:ph type="title"/>
          </p:nvPr>
        </p:nvSpPr>
        <p:spPr>
          <a:xfrm>
            <a:off x="607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Routines:  Team  </a:t>
            </a:r>
            <a:endParaRPr/>
          </a:p>
        </p:txBody>
      </p:sp>
      <p:sp>
        <p:nvSpPr>
          <p:cNvPr id="228" name="Google Shape;228;p34"/>
          <p:cNvSpPr txBox="1"/>
          <p:nvPr>
            <p:ph idx="1" type="body"/>
          </p:nvPr>
        </p:nvSpPr>
        <p:spPr>
          <a:xfrm>
            <a:off x="60775" y="671050"/>
            <a:ext cx="3669300" cy="17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4 Corners Throwing</a:t>
            </a:r>
            <a:endParaRPr sz="1500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60 - 70 ft apart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All Infielders OR Infielders and Catchers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Rounds = 2-3 mins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Shuffle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Step-to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Pivot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Tags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“Roll to Left, Throw Across”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Regular </a:t>
            </a:r>
            <a:endParaRPr sz="1300"/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Catcher Throw down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Forehand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Backhand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en" sz="1300"/>
              <a:t>Slow roller</a:t>
            </a:r>
            <a:endParaRPr sz="1300"/>
          </a:p>
          <a:p>
            <a:pPr indent="-311150" lvl="3" marL="18288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300"/>
              <a:t>Catcher Throw down</a:t>
            </a:r>
            <a:endParaRPr sz="13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29" name="Google Shape;22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34" title="INF Four Corners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0075" y="1053400"/>
            <a:ext cx="5220250" cy="3915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5"/>
          <p:cNvSpPr txBox="1"/>
          <p:nvPr>
            <p:ph type="title"/>
          </p:nvPr>
        </p:nvSpPr>
        <p:spPr>
          <a:xfrm>
            <a:off x="607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Routines:  Team  </a:t>
            </a:r>
            <a:endParaRPr/>
          </a:p>
        </p:txBody>
      </p:sp>
      <p:pic>
        <p:nvPicPr>
          <p:cNvPr id="236" name="Google Shape;23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35"/>
          <p:cNvSpPr txBox="1"/>
          <p:nvPr>
            <p:ph idx="1" type="body"/>
          </p:nvPr>
        </p:nvSpPr>
        <p:spPr>
          <a:xfrm>
            <a:off x="227000" y="716000"/>
            <a:ext cx="4391100" cy="36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Fungo (Routine) 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2 Coaches</a:t>
            </a:r>
            <a:endParaRPr sz="16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3B/2B (right side)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SS/1B (left side)</a:t>
            </a:r>
            <a:endParaRPr sz="12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3 min rounds</a:t>
            </a:r>
            <a:endParaRPr sz="16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Rd 1 - INF in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Force Home 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Tag Home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Catcher DP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Rd 2 - normal/pitcher on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5-4-3, 6-3, 3-1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Rd 3 - normal/pitcher on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5-3, 4-6-3, 3-6-3 or 1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Rd 4 - normal/pitcher on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5-3(back/fore), 6-4-3, 4-3, 1-6/4-3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Rd 5- normal/pitcher on (slow rollers)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5-3, 6-3, 4-3, Triangle, 3-2, 1-2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Triangle = slow between P, 2B, 1B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1-2 = Squeeze</a:t>
            </a:r>
            <a:endParaRPr sz="12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SS - Tag - Coach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2B - 1B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35"/>
          <p:cNvSpPr txBox="1"/>
          <p:nvPr>
            <p:ph idx="1" type="body"/>
          </p:nvPr>
        </p:nvSpPr>
        <p:spPr>
          <a:xfrm>
            <a:off x="4914075" y="775200"/>
            <a:ext cx="301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Situational Fungo</a:t>
            </a:r>
            <a:endParaRPr sz="1500"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Competition with Runners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Outfielders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Pitchers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Always a runner at Home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Outs vs. Runs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Outs = 1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Runs = 2</a:t>
            </a:r>
            <a:endParaRPr sz="11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INFIELD IN ALL ROUNDS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3 minute rounds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Rd 1 - runners 3B</a:t>
            </a:r>
            <a:endParaRPr sz="1100"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 sz="1100"/>
              <a:t>Less than 2 outs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Rd 2 - runner 1B and 3B</a:t>
            </a:r>
            <a:endParaRPr sz="1100"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 sz="1100"/>
              <a:t>1 out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100"/>
              <a:t>Rd 3 - bases loaded</a:t>
            </a:r>
            <a:endParaRPr sz="1100"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 sz="1100"/>
              <a:t>Less than 2 outs</a:t>
            </a:r>
            <a:endParaRPr sz="11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6"/>
          <p:cNvSpPr txBox="1"/>
          <p:nvPr>
            <p:ph type="title"/>
          </p:nvPr>
        </p:nvSpPr>
        <p:spPr>
          <a:xfrm>
            <a:off x="60775" y="98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Organization  </a:t>
            </a:r>
            <a:endParaRPr/>
          </a:p>
        </p:txBody>
      </p:sp>
      <p:sp>
        <p:nvSpPr>
          <p:cNvPr id="244" name="Google Shape;244;p36"/>
          <p:cNvSpPr txBox="1"/>
          <p:nvPr>
            <p:ph idx="1" type="body"/>
          </p:nvPr>
        </p:nvSpPr>
        <p:spPr>
          <a:xfrm>
            <a:off x="786050" y="1211675"/>
            <a:ext cx="366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45" name="Google Shape;245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36"/>
          <p:cNvSpPr txBox="1"/>
          <p:nvPr>
            <p:ph idx="1" type="body"/>
          </p:nvPr>
        </p:nvSpPr>
        <p:spPr>
          <a:xfrm>
            <a:off x="2817250" y="723400"/>
            <a:ext cx="3747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6"/>
          <p:cNvSpPr txBox="1"/>
          <p:nvPr>
            <p:ph idx="1" type="body"/>
          </p:nvPr>
        </p:nvSpPr>
        <p:spPr>
          <a:xfrm>
            <a:off x="6275800" y="819450"/>
            <a:ext cx="301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48" name="Google Shape;248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0498" y="2675900"/>
            <a:ext cx="3593450" cy="235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550" y="775199"/>
            <a:ext cx="7524058" cy="1796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6"/>
          <p:cNvSpPr/>
          <p:nvPr/>
        </p:nvSpPr>
        <p:spPr>
          <a:xfrm>
            <a:off x="170225" y="643875"/>
            <a:ext cx="3263700" cy="20721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36"/>
          <p:cNvSpPr/>
          <p:nvPr/>
        </p:nvSpPr>
        <p:spPr>
          <a:xfrm rot="1053470">
            <a:off x="3137856" y="2715989"/>
            <a:ext cx="1791039" cy="525535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1628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“VTownBoys Way”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9200" y="772000"/>
            <a:ext cx="4112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800" y="623350"/>
            <a:ext cx="3553396" cy="233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800" y="3117000"/>
            <a:ext cx="2800950" cy="107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39500" y="78800"/>
            <a:ext cx="4112100" cy="197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41325" y="2098800"/>
            <a:ext cx="3910275" cy="117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99563" y="3310225"/>
            <a:ext cx="5802149" cy="169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60800" y="32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 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0" y="797400"/>
            <a:ext cx="4194600" cy="43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“1 - 2 - HOP”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Start </a:t>
            </a:r>
            <a:r>
              <a:rPr lang="en"/>
              <a:t>MINIMUM</a:t>
            </a:r>
            <a:r>
              <a:rPr lang="en"/>
              <a:t> of TWO Steps from where you want to finish</a:t>
            </a:r>
            <a:endParaRPr/>
          </a:p>
          <a:p>
            <a:pPr indent="0" lvl="0" marL="13716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1" marL="1371600" rtl="0" algn="l"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HOP - must happen as ball is in the “hitting zone”.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Finish</a:t>
            </a:r>
            <a:endParaRPr/>
          </a:p>
          <a:p>
            <a:pPr indent="-317500" lvl="2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Arms in </a:t>
            </a:r>
            <a:r>
              <a:rPr lang="en"/>
              <a:t>position</a:t>
            </a:r>
            <a:r>
              <a:rPr lang="en"/>
              <a:t> to run</a:t>
            </a:r>
            <a:endParaRPr/>
          </a:p>
          <a:p>
            <a:pPr indent="-317500" lvl="3" marL="22860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Corner INF = lower</a:t>
            </a:r>
            <a:endParaRPr/>
          </a:p>
          <a:p>
            <a:pPr indent="-317500" lvl="3" marL="22860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Middle INF = Higher</a:t>
            </a:r>
            <a:endParaRPr/>
          </a:p>
          <a:p>
            <a:pPr indent="-317500" lvl="2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MUST BE COMFORTABLE TO BREAK</a:t>
            </a:r>
            <a:endParaRPr/>
          </a:p>
          <a:p>
            <a:pPr indent="0" lvl="0" marL="18288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3300" y="120550"/>
            <a:ext cx="2083075" cy="6768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4139750" y="925225"/>
            <a:ext cx="5052000" cy="386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6" title="Prep Step Baseball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91425" y="10422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60075" y="45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Fielding Technique - Corner INF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97100" y="708425"/>
            <a:ext cx="4077000" cy="414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429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lang="en"/>
              <a:t>Shuffle Tech”</a:t>
            </a:r>
            <a:endParaRPr/>
          </a:p>
          <a:p>
            <a:pPr indent="-317500" lvl="2" marL="1028700" rtl="0" algn="l">
              <a:spcBef>
                <a:spcPts val="160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Ball hit right at us</a:t>
            </a:r>
            <a:endParaRPr/>
          </a:p>
          <a:p>
            <a:pPr indent="-317500" lvl="2" marL="10287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“1 - 2” Step</a:t>
            </a:r>
            <a:endParaRPr/>
          </a:p>
          <a:p>
            <a:pPr indent="-317500" lvl="2" marL="10287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“1 Step” = Small side step with “Throwing side” foot and fielder MUST “present the glove”</a:t>
            </a:r>
            <a:endParaRPr/>
          </a:p>
          <a:p>
            <a:pPr indent="-317500" lvl="2" marL="10287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“2 Step” = Small step towards path of the ball with “Glove side foot” and MUST arrive as the ball is being fielded</a:t>
            </a:r>
            <a:endParaRPr/>
          </a:p>
          <a:p>
            <a:pPr indent="-317500" lvl="3" marL="120015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Glove, ball, and foot should arrive at the same time.</a:t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0025" y="237750"/>
            <a:ext cx="2083075" cy="6768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4664047" y="1073525"/>
            <a:ext cx="447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Cone Ground Balls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60075" y="45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Fielding Technique - Middle INF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97100" y="708425"/>
            <a:ext cx="4602300" cy="414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429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“V-Cut Tech”</a:t>
            </a:r>
            <a:endParaRPr/>
          </a:p>
          <a:p>
            <a:pPr indent="-317500" lvl="2" marL="1028700" rtl="0" algn="l">
              <a:spcBef>
                <a:spcPts val="160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Ball hit right at us</a:t>
            </a:r>
            <a:endParaRPr/>
          </a:p>
          <a:p>
            <a:pPr indent="-317500" lvl="2" marL="10287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“1 - 2 - 3” Step</a:t>
            </a:r>
            <a:endParaRPr/>
          </a:p>
          <a:p>
            <a:pPr indent="-317500" lvl="2" marL="10287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“1 Step” = 45 degree angle step with “Glove side” foot and fielder MUST “point should toward the ball”</a:t>
            </a:r>
            <a:endParaRPr/>
          </a:p>
          <a:p>
            <a:pPr indent="-317500" lvl="2" marL="10287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“2 Step” = Small step across “1 Step” towards path of the ball with “Throwing side foot” and MUST “present the glove”.</a:t>
            </a:r>
            <a:endParaRPr/>
          </a:p>
          <a:p>
            <a:pPr indent="-317500" lvl="2" marL="10287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“3 Step” = Step with “glove side foot” </a:t>
            </a:r>
            <a:r>
              <a:rPr lang="en"/>
              <a:t>towards path of the ball with “Glove side foot” and MUST arrive as the ball is being fielded</a:t>
            </a:r>
            <a:endParaRPr/>
          </a:p>
          <a:p>
            <a:pPr indent="-317500" lvl="3" marL="120015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Glove, ball, and foot should arrive at the same time.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0025" y="237750"/>
            <a:ext cx="2083075" cy="6768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4664047" y="1073525"/>
            <a:ext cx="447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Cone Ground Balls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0" y="150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Picks and “Fast Five” 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2783525" y="982425"/>
            <a:ext cx="2752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Pre-Throwing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Players MUST do 1X10 of each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One Hand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Two Hand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“Baby” Backhand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Extended Backhand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Forehand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“Fast Five”</a:t>
            </a:r>
            <a:endParaRPr/>
          </a:p>
          <a:p>
            <a:pPr indent="-368300" lvl="0" marL="457200" rtl="0" algn="l">
              <a:spcBef>
                <a:spcPts val="160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Players MUST do 2 sets each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46275"/>
            <a:ext cx="2083075" cy="67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0" y="150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Pre Throwing 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104475" y="775200"/>
            <a:ext cx="2752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46275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0" title="Picks 1 Hand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4475" y="775200"/>
            <a:ext cx="2752200" cy="206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0" title="Picks Forehand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60775" y="3079000"/>
            <a:ext cx="2752200" cy="206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0" title="Fast 5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05225" y="3133150"/>
            <a:ext cx="2607800" cy="195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 title="Pick - Extended Backhand">
            <a:hlinkClick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04475" y="2994950"/>
            <a:ext cx="2848750" cy="2136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0" title="Picks - Baby Backhand">
            <a:hlinkClick r:id="rId12"/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91900" y="950213"/>
            <a:ext cx="2607800" cy="1955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0" title="Picks 2 Hand">
            <a:hlinkClick r:id="rId14"/>
          </p:cNvPr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105625" y="875525"/>
            <a:ext cx="2734766" cy="205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311700" y="150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Routines - “L Drill”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Backhand/Forehand Focus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Footwork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Short Throwing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Backhand Focus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“Baby” Backhand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Extended Backhand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Hand on top of the ball.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Forehand Focus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“Rip-it DON’T Flip-it”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Shoulder closed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Inside foot = Rip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Outside foot = Follow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0925" y="98350"/>
            <a:ext cx="2083075" cy="67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1" title="INF L Drill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32200" y="15751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